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83DAA-A288-47B9-B01B-23A2007B5D90}" v="16" dt="2020-09-22T10:57:22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08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44E51-92EC-4822-98FD-4992A23541A5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D5214-BABA-4AB6-9713-3E4685C847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00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0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082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64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801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80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21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421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634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54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506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256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AE9B3B-0FF2-4D6C-99E9-AAB899B99665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08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DD52D40C-0648-41AE-AF31-33B2A3D76B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" b="400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6553ED-AB9C-4504-8502-FA21D1AD0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s-ES" sz="4400" b="1" dirty="0" smtClean="0"/>
              <a:t>	ACUERDO PARA EL DESARROLLO DEL REGLAMENTO </a:t>
            </a:r>
            <a:r>
              <a:rPr lang="es-ES" sz="4400" b="1" dirty="0"/>
              <a:t>DE LOS PLANES DE IGUALDAD </a:t>
            </a:r>
            <a:r>
              <a:rPr lang="es-ES" sz="4400" b="1" dirty="0" smtClean="0"/>
              <a:t>			Y </a:t>
            </a:r>
            <a:r>
              <a:rPr lang="es-ES" sz="4400" b="1" dirty="0"/>
              <a:t>SU REGISTRO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8F4159B-2D61-4832-ACAC-033DB7215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>
            <a:normAutofit/>
          </a:bodyPr>
          <a:lstStyle/>
          <a:p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Sevilla 24 septiembre 2020</a:t>
            </a:r>
          </a:p>
          <a:p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Juan Pañella Martí</a:t>
            </a:r>
          </a:p>
          <a:p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Presidente Asociación Profesional de Auditoría Laboral y de Igualdad</a:t>
            </a:r>
          </a:p>
        </p:txBody>
      </p:sp>
      <p:cxnSp>
        <p:nvCxnSpPr>
          <p:cNvPr id="33" name="Straight Connector 14">
            <a:extLst>
              <a:ext uri="{FF2B5EF4-FFF2-40B4-BE49-F238E27FC236}">
                <a16:creationId xmlns="" xmlns:a16="http://schemas.microsoft.com/office/drawing/2014/main" id="{77AB95BF-57D0-4E49-9EF2-408B47C8D4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16">
            <a:extLst>
              <a:ext uri="{FF2B5EF4-FFF2-40B4-BE49-F238E27FC236}">
                <a16:creationId xmlns="" xmlns:a16="http://schemas.microsoft.com/office/drawing/2014/main" id="{1C520CBD-F82E-44E4-BDA5-128716AD79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8">
            <a:extLst>
              <a:ext uri="{FF2B5EF4-FFF2-40B4-BE49-F238E27FC236}">
                <a16:creationId xmlns="" xmlns:a16="http://schemas.microsoft.com/office/drawing/2014/main" id="{4618AE32-A526-42FC-A854-732740BD38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0DCB6A8-F8E4-481F-8132-FECAD869F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DD75E0F-D2E3-44B4-82A1-811C7B36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5B7AC55-CF9C-4BCF-B1F0-62A9708A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869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7932CBB-E1E5-4E65-AE95-3D71F850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REGISTRO DE LOS PLANES DE IGUALDAD</a:t>
            </a:r>
            <a:r>
              <a:rPr lang="es-ES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AD3C560-1298-4B1C-A7FB-5BFF63A2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s-ES" sz="1700" dirty="0"/>
              <a:t>Se regula el registro de los planes de igualdad.</a:t>
            </a:r>
          </a:p>
          <a:p>
            <a:r>
              <a:rPr lang="es-ES" sz="1700" dirty="0"/>
              <a:t>Y el depósito voluntario de las medidas y protocolos de acoso sexual y por razón de sexo.</a:t>
            </a:r>
          </a:p>
          <a:p>
            <a:r>
              <a:rPr lang="es-ES" sz="1700" dirty="0"/>
              <a:t>Obligación de inscripción de los Planes de Igualdad en registro público, obligatorios o voluntarios, con o sin acuerdo de las partes.</a:t>
            </a:r>
          </a:p>
          <a:p>
            <a:r>
              <a:rPr lang="es-ES" sz="1700" dirty="0"/>
              <a:t>Los Planes de Igualdad no negociados según el art 45.2 de la Ley 3/2007, no podrán acceder a los beneficios o ventajas que las Administraciones Publicas atribuyan a aquellas empresas que disponen de un plan de igualdad.</a:t>
            </a:r>
          </a:p>
          <a:p>
            <a:r>
              <a:rPr lang="es-ES" sz="1700" dirty="0"/>
              <a:t>Se considera Registro Planes de igualdad de las empresas el registro de convenios y acuerdos colectivos de trabajo.</a:t>
            </a:r>
          </a:p>
          <a:p>
            <a:r>
              <a:rPr lang="es-ES" sz="1700" dirty="0"/>
              <a:t>La citada inscripción permitirá el acceso público al contenido de los planes de igualdad.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7CC45F9-FD58-4F2E-A888-16E86222CF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r="22264" b="2"/>
          <a:stretch/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E3CB547-FCA2-41A8-BFF5-CA9B06F3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8E5F09C-B207-446A-B45D-90B49D2A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B29BEF3-16BC-4D81-B669-7C92E1540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956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21213C9-733D-4B60-8E12-4753B6F66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GUÍAS Y PROTOCOLOS DE BUENAS PRÁCTICAS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7D1223D-DD8F-459B-92F3-572546F1F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501256" cy="4023360"/>
          </a:xfrm>
        </p:spPr>
        <p:txBody>
          <a:bodyPr>
            <a:normAutofit/>
          </a:bodyPr>
          <a:lstStyle/>
          <a:p>
            <a:r>
              <a:rPr lang="es-ES" dirty="0"/>
              <a:t>El Ministerio de Trabajo y Economía Social y el Ministerio de Igualdad, elaborarán en colaboración con las organizaciones empresariales y sindicales más representativas, guías y protocolos de buenas prácticas que sirvan para superar estereotipos en la contratación y promoción.</a:t>
            </a:r>
          </a:p>
          <a:p>
            <a:r>
              <a:rPr lang="es-ES" dirty="0"/>
              <a:t>Objetivo: garantizar una efectiva integración de la perspectiva de género en las organizaciones.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3BE4EE7-0266-4DE6-8D64-12F680CC04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r="22264" b="2"/>
          <a:stretch/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F6E1DF5-42BF-4701-89A5-CE89CD8F1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AD55F34-76FB-4874-9AAC-613648A5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DDD3E63-DA33-4D17-8DD5-94EC8F02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9777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539988F-B4EC-42EC-86F7-B94079CE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PLAZOS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0BAAC67-7BB7-4BA0-8051-0D5722807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s-ES" dirty="0"/>
              <a:t>Los Planes de Igualdad que estén en vigor a la publicación del Reglamento dispondrán de 12 meses para adaptar dicho Plan previa negociación.</a:t>
            </a:r>
          </a:p>
          <a:p>
            <a:r>
              <a:rPr lang="es-ES" dirty="0"/>
              <a:t>Se dispondrá de quince días desde su acuerdo para la solicitud de inscripción del Plan o medidas.</a:t>
            </a:r>
          </a:p>
          <a:p>
            <a:r>
              <a:rPr lang="es-ES" dirty="0"/>
              <a:t>La presentación se hará por medios telemáticos y el responsable será la persona designada por la Comisión.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A303A8D6-7F8C-49C1-8B41-070D9FABB3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0" r="25105" b="-2"/>
          <a:stretch/>
        </p:blipFill>
        <p:spPr>
          <a:xfrm>
            <a:off x="8020570" y="1916318"/>
            <a:ext cx="3135109" cy="3471012"/>
          </a:xfrm>
          <a:prstGeom prst="rect">
            <a:avLst/>
          </a:prstGeom>
        </p:spPr>
      </p:pic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5109014-3F2C-4ED1-BE80-9F3271DA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45A6A61-A3C5-46DE-BD8F-BBC9985A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F80B922-DD56-4ACD-A52D-EC700DF63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697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D0AADD-5A8C-47B7-9EEF-57FB82595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sz="3600" b="1" dirty="0"/>
              <a:t>OBJETO  DEL REGLAMENTO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F224543-4D59-4469-ACB3-903352672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s-ES" dirty="0"/>
              <a:t>Desarrollo reglamentario:</a:t>
            </a:r>
          </a:p>
          <a:p>
            <a:pPr lvl="1"/>
            <a:r>
              <a:rPr lang="es-ES" dirty="0"/>
              <a:t>Planes de Igualdad</a:t>
            </a:r>
          </a:p>
          <a:p>
            <a:pPr lvl="1"/>
            <a:r>
              <a:rPr lang="es-ES" dirty="0"/>
              <a:t>Su diagnóstico</a:t>
            </a:r>
          </a:p>
          <a:p>
            <a:pPr lvl="1"/>
            <a:r>
              <a:rPr lang="es-ES" dirty="0"/>
              <a:t>Obligaciones de registro, depósito y acceso.</a:t>
            </a:r>
          </a:p>
          <a:p>
            <a:r>
              <a:rPr lang="es-ES" dirty="0"/>
              <a:t>Según Ley Orgánica 3/2007 de 22 marzo, art 46.6.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D6B12239-E7C7-4985-A4AD-A053BF9B2F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" b="4009"/>
          <a:stretch/>
        </p:blipFill>
        <p:spPr>
          <a:xfrm>
            <a:off x="8020570" y="2770075"/>
            <a:ext cx="3135109" cy="1763498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B0C92F-6C89-4ABB-9C30-90A176AB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0D2C0A2-66D5-46EE-A6EE-4CF25A07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15C575-8799-4C58-A6FD-FC2E4DF3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827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68775A-D1EB-4B4D-AA10-24E761C6A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EMPRESAS OBLIGADAS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A59CA55-7327-4033-92F9-79721F824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s-ES" dirty="0"/>
              <a:t>Todas las empresas comprendidas en el artículo 1.2. del E.T., con independencia del número de trabajadores en plantilla, están obligadas a respetar la igualdad de trato y de oportunidades en el ámbito laboral.</a:t>
            </a:r>
          </a:p>
          <a:p>
            <a:pPr lvl="1"/>
            <a:r>
              <a:rPr lang="es-ES" dirty="0"/>
              <a:t>Deben adoptar, previa negociación, medidas dirigidas a evitar cualquier tipo de discriminación laboral entre mujeres y hombres.</a:t>
            </a:r>
          </a:p>
          <a:p>
            <a:pPr lvl="1"/>
            <a:r>
              <a:rPr lang="es-ES" dirty="0"/>
              <a:t>Promover condiciones de trabajo que eviten el acoso sexual y el acoso por razón de sexo </a:t>
            </a:r>
          </a:p>
          <a:p>
            <a:pPr lvl="1"/>
            <a:r>
              <a:rPr lang="es-ES" dirty="0"/>
              <a:t>Arbitrar procedimientos específicos para su prevención</a:t>
            </a:r>
          </a:p>
          <a:p>
            <a:pPr lvl="1"/>
            <a:r>
              <a:rPr lang="es-ES" dirty="0"/>
              <a:t>Y procedimientos para dar cauce a las denuncias o reclamaciones.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6E9ABC92-D69C-4997-9735-F1D941FD1B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r="22264" b="2"/>
          <a:stretch/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9DB0030-5949-43D9-BF0F-36F480A82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45BB05F-FD65-492D-8E2F-47C48DD0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794CA72-6DCE-4692-A9AE-F12BEAF8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031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BE49C7-B855-467E-B156-E07DC50D9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EMPRESAS OBLIGADAS A ELABORAR PLAN DE IGUALDAD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9DE44A1-F388-4802-8C62-E4044707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753" y="1824469"/>
            <a:ext cx="6454987" cy="4023360"/>
          </a:xfrm>
        </p:spPr>
        <p:txBody>
          <a:bodyPr>
            <a:normAutofit/>
          </a:bodyPr>
          <a:lstStyle/>
          <a:p>
            <a:pPr algn="just"/>
            <a:r>
              <a:rPr lang="es-ES" sz="1800" dirty="0"/>
              <a:t>Empresas obligadas a la elaboración y aplicación de un Plan de Igualdad:</a:t>
            </a:r>
          </a:p>
          <a:p>
            <a:pPr lvl="1" algn="just"/>
            <a:r>
              <a:rPr lang="es-ES" dirty="0"/>
              <a:t>En empresas de 50 o más personas trabajadoras.</a:t>
            </a:r>
          </a:p>
          <a:p>
            <a:pPr lvl="1" algn="just"/>
            <a:r>
              <a:rPr lang="es-ES" dirty="0"/>
              <a:t>Independientemente de la plantilla en los supuestos siguientes:</a:t>
            </a:r>
          </a:p>
          <a:p>
            <a:pPr lvl="2" algn="just"/>
            <a:r>
              <a:rPr lang="es-ES" sz="1800" dirty="0"/>
              <a:t>Apartado 3 del artículo 45 de la Ley 3/2007 de 22 de marzo.</a:t>
            </a:r>
          </a:p>
          <a:p>
            <a:pPr lvl="3" algn="just"/>
            <a:r>
              <a:rPr lang="es-ES" sz="1800" dirty="0"/>
              <a:t>Cuando lo establece el Convenio Colectivo.</a:t>
            </a:r>
          </a:p>
          <a:p>
            <a:pPr lvl="2" algn="just"/>
            <a:r>
              <a:rPr lang="es-ES" sz="1800" dirty="0"/>
              <a:t>Apartado 4 del citado artículo</a:t>
            </a:r>
          </a:p>
          <a:p>
            <a:pPr lvl="3" algn="just"/>
            <a:r>
              <a:rPr lang="es-ES" sz="1800" dirty="0"/>
              <a:t>Cuando lo acuerde la autoridad laboral en un procedimiento sancionador, sustituyendo las sanciones accesorias por la elaboración y aplicación de un Plan de Igualdad.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99A04994-46A9-4E19-9197-882C762EA3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" b="4009"/>
          <a:stretch/>
        </p:blipFill>
        <p:spPr>
          <a:xfrm>
            <a:off x="8020570" y="2770075"/>
            <a:ext cx="3135109" cy="1763498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80C3572-81C2-49D0-A68A-8CA0A6C8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A0A3667-E70E-42E6-9F28-31E126B4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BDE90A7-F872-43E1-BE87-CC379AD6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446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5DF0348-875B-4C93-9BF1-221F876C0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CUANTIFICACIÓN NÚMERO PERSONAS TRABAJADORAS DE LA EMPRESA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D53B989-C4BE-4258-9814-D91EEDDE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1500" dirty="0"/>
              <a:t>- </a:t>
            </a:r>
            <a:r>
              <a:rPr lang="es-ES" sz="1700" dirty="0"/>
              <a:t>Plantilla Total de la empresa</a:t>
            </a:r>
          </a:p>
          <a:p>
            <a:pPr lvl="1" algn="just"/>
            <a:r>
              <a:rPr lang="es-ES" sz="1700" dirty="0"/>
              <a:t>No influye la modalidad contractual</a:t>
            </a:r>
          </a:p>
          <a:p>
            <a:pPr lvl="1" algn="just"/>
            <a:r>
              <a:rPr lang="es-ES" sz="1700" dirty="0"/>
              <a:t>Se incluyen personas con contratos fijos discontinuos</a:t>
            </a:r>
          </a:p>
          <a:p>
            <a:pPr lvl="1" algn="just"/>
            <a:r>
              <a:rPr lang="es-ES" sz="1700" dirty="0"/>
              <a:t>Contrato puesta a disposición</a:t>
            </a:r>
          </a:p>
          <a:p>
            <a:pPr algn="just"/>
            <a:r>
              <a:rPr lang="es-ES" sz="1700" dirty="0"/>
              <a:t>El contrato a tiempo parcial se computa como una persona, independientemente de la duración de la jornada.</a:t>
            </a:r>
          </a:p>
          <a:p>
            <a:pPr algn="just"/>
            <a:r>
              <a:rPr lang="es-ES" sz="1700" dirty="0"/>
              <a:t>Se suman los contratos de duración determinada que hubieran finalizado en los últimos 6 meses. Por cada 100 días de trabajo o fracción se computa como una persona trabajadora más.</a:t>
            </a:r>
          </a:p>
          <a:p>
            <a:pPr algn="just"/>
            <a:r>
              <a:rPr lang="es-ES" sz="1700" dirty="0"/>
              <a:t>En cuanto al cómputo para determinar si se alcanza la obligación, como mínimo se computará el último día de junio y diciembre.</a:t>
            </a:r>
          </a:p>
          <a:p>
            <a:pPr algn="just"/>
            <a:r>
              <a:rPr lang="es-ES" sz="1700" dirty="0"/>
              <a:t>Aunque se reduzca el número de 50 personas trabajadoras, se mantendrá el Plan mientras dure su vigencia, o en su caso 4 años.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6B8BCBCE-C805-40B7-89ED-D1A9F88309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r="22264" b="2"/>
          <a:stretch/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6DA9307-78FB-41E4-A3F3-F2BA2412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16E1DA8-4CDB-43EE-B632-842FDEAE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A5EA372-8866-4249-8F2C-296D8B7D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333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49B19E0-4DBD-4EF6-A746-C01BAAB5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PLAZO PARA NEGOCIAR PLAN DE IGUALDAD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2678C27-764F-499B-89B9-078DFF5DD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 algn="just"/>
            <a:r>
              <a:rPr lang="es-ES" sz="1700" dirty="0"/>
              <a:t>El convenio colectivo podrá establecer plazos para su sector.</a:t>
            </a:r>
          </a:p>
          <a:p>
            <a:pPr algn="just"/>
            <a:r>
              <a:rPr lang="es-ES" sz="1700" dirty="0"/>
              <a:t>Si no lo hubiera regulado el convenio, el reglamento establecerá:</a:t>
            </a:r>
          </a:p>
          <a:p>
            <a:pPr lvl="1" algn="just"/>
            <a:r>
              <a:rPr lang="es-ES" sz="1700" dirty="0"/>
              <a:t>Tres meses desde que se alcanza el nivel de plantilla.</a:t>
            </a:r>
          </a:p>
          <a:p>
            <a:pPr lvl="1" algn="just"/>
            <a:r>
              <a:rPr lang="es-ES" sz="1700" dirty="0"/>
              <a:t>Las obligadas por Convenio Colectivo, al margen de su plantilla, tres meses desde la publicación del convenio, a menos que se determine otro plazo en el convenio.</a:t>
            </a:r>
          </a:p>
          <a:p>
            <a:pPr lvl="1" algn="just"/>
            <a:r>
              <a:rPr lang="es-ES" sz="1700" dirty="0"/>
              <a:t>Si es acordado por la Autoridad Laboral, será fijado por ésta.</a:t>
            </a:r>
          </a:p>
          <a:p>
            <a:pPr algn="just"/>
            <a:r>
              <a:rPr lang="es-ES" sz="1700" dirty="0"/>
              <a:t>Plazo para su negociación</a:t>
            </a:r>
          </a:p>
          <a:p>
            <a:pPr lvl="1" algn="just"/>
            <a:r>
              <a:rPr lang="es-ES" sz="1700" dirty="0"/>
              <a:t>El plan debe de estar negociado, aprobado y presentado al registro en el plazo máximo de UN AÑO a contar desde el día siguiente de la fecha en que finalice el plazo máximo para constituir la comisión negociadora.</a:t>
            </a:r>
          </a:p>
          <a:p>
            <a:pPr marL="457200" lvl="1" indent="0">
              <a:buNone/>
            </a:pPr>
            <a:r>
              <a:rPr lang="es-ES" sz="1700" dirty="0"/>
              <a:t>	</a:t>
            </a:r>
          </a:p>
          <a:p>
            <a:pPr marL="457200" lvl="1" indent="0">
              <a:buNone/>
            </a:pPr>
            <a:endParaRPr lang="es-ES" sz="1700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D4565EE-3F81-4358-9D4C-DF28266B5E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r="22264" b="2"/>
          <a:stretch/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ECFB039-65F1-4171-A59A-7AA2C58A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2577E7A-947B-40CE-B47F-57DEDBF8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B62E0FD-0AA8-4FD2-B43D-FADA2747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652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BCAF4F-9900-4989-ADDB-1FF55931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SUJETOS LEGÍTIMOS PARA NEGOCIAR PLAN DE IGUALDAD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498B199-F057-4B0E-A05B-D1B0B51D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Planes de Igualdad son negociados por la representación </a:t>
            </a:r>
            <a:br>
              <a:rPr lang="es-ES" dirty="0"/>
            </a:br>
            <a:r>
              <a:rPr lang="es-ES" dirty="0"/>
              <a:t>legal de las  personas trabajadoras.</a:t>
            </a:r>
          </a:p>
          <a:p>
            <a:r>
              <a:rPr lang="es-ES" dirty="0"/>
              <a:t>Son sujetos legítimos por parte de las personas </a:t>
            </a:r>
            <a:br>
              <a:rPr lang="es-ES" dirty="0"/>
            </a:br>
            <a:r>
              <a:rPr lang="es-ES" dirty="0"/>
              <a:t>trabajadoras para negociar el diagnóstico y el plan de </a:t>
            </a:r>
            <a:br>
              <a:rPr lang="es-ES" dirty="0"/>
            </a:br>
            <a:r>
              <a:rPr lang="es-ES" dirty="0"/>
              <a:t>igualdad:</a:t>
            </a:r>
          </a:p>
          <a:p>
            <a:pPr lvl="1"/>
            <a:r>
              <a:rPr lang="es-ES" dirty="0"/>
              <a:t>El comité de empresa</a:t>
            </a:r>
          </a:p>
          <a:p>
            <a:pPr lvl="1"/>
            <a:r>
              <a:rPr lang="es-ES" dirty="0"/>
              <a:t>Las delegadas/os de personal</a:t>
            </a:r>
          </a:p>
          <a:p>
            <a:pPr lvl="1"/>
            <a:r>
              <a:rPr lang="es-ES" dirty="0"/>
              <a:t>Secciones sindicales si las hubiera.</a:t>
            </a:r>
          </a:p>
          <a:p>
            <a:r>
              <a:rPr lang="es-ES" dirty="0"/>
              <a:t>La negociación se regirá por lo dispuesto en el </a:t>
            </a:r>
            <a:br>
              <a:rPr lang="es-ES" dirty="0"/>
            </a:br>
            <a:r>
              <a:rPr lang="es-ES" dirty="0"/>
              <a:t>artículo 87 del E.T.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0720DE1-330D-494D-9D28-DE588C98C4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r="22264" b="2"/>
          <a:stretch/>
        </p:blipFill>
        <p:spPr>
          <a:xfrm>
            <a:off x="6848918" y="1771078"/>
            <a:ext cx="4504881" cy="4504881"/>
          </a:xfrm>
          <a:custGeom>
            <a:avLst/>
            <a:gdLst>
              <a:gd name="connsiteX0" fmla="*/ 1331584 w 2663168"/>
              <a:gd name="connsiteY0" fmla="*/ 0 h 2663168"/>
              <a:gd name="connsiteX1" fmla="*/ 2663168 w 2663168"/>
              <a:gd name="connsiteY1" fmla="*/ 1331584 h 2663168"/>
              <a:gd name="connsiteX2" fmla="*/ 1331584 w 2663168"/>
              <a:gd name="connsiteY2" fmla="*/ 2663168 h 2663168"/>
              <a:gd name="connsiteX3" fmla="*/ 0 w 2663168"/>
              <a:gd name="connsiteY3" fmla="*/ 1331584 h 2663168"/>
              <a:gd name="connsiteX4" fmla="*/ 1331584 w 2663168"/>
              <a:gd name="connsiteY4" fmla="*/ 0 h 26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EEA0903-2C8C-46B5-B866-8D78F177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C1A4B9FC-0CC5-441F-A0AC-179468A9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D228354-A110-4521-8A1E-9A881564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387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0C199FF-0D16-4794-BE8D-A5D5B461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EMPRESAS SIN REPRESENTACIÓN SINDICAL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8BA11FF-9C56-46BF-A559-1AED7E6A2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Se constituirá comisión negociadora.</a:t>
            </a:r>
          </a:p>
          <a:p>
            <a:pPr lvl="1" algn="just"/>
            <a:r>
              <a:rPr lang="es-ES" dirty="0"/>
              <a:t>Representación de la empresa</a:t>
            </a:r>
          </a:p>
          <a:p>
            <a:pPr lvl="1" algn="just"/>
            <a:r>
              <a:rPr lang="es-ES" dirty="0"/>
              <a:t>Representación de las personas trabajadoras.</a:t>
            </a:r>
          </a:p>
          <a:p>
            <a:pPr lvl="2" algn="just"/>
            <a:r>
              <a:rPr lang="es-ES" dirty="0"/>
              <a:t>Sindicatos mas representativos</a:t>
            </a:r>
          </a:p>
          <a:p>
            <a:pPr lvl="2" algn="just"/>
            <a:r>
              <a:rPr lang="es-ES" dirty="0"/>
              <a:t>Sindicatos representativos del sector al que pertenezcan</a:t>
            </a:r>
          </a:p>
          <a:p>
            <a:pPr lvl="2" algn="just"/>
            <a:r>
              <a:rPr lang="es-ES" dirty="0"/>
              <a:t>Con legitimación para formar parte de la comisión negociadora del convenio colectivo de aplicación.	</a:t>
            </a:r>
          </a:p>
          <a:p>
            <a:pPr lvl="1" algn="just"/>
            <a:r>
              <a:rPr lang="es-ES" dirty="0"/>
              <a:t>Máximo seis representantes por cada parte.</a:t>
            </a:r>
          </a:p>
          <a:p>
            <a:pPr lvl="1" algn="just"/>
            <a:r>
              <a:rPr lang="es-ES" dirty="0"/>
              <a:t>La convocatoria a la parte sindical la realizará la empresa, y éstas tendrán plazo de diez días para responder a la convocatoria.</a:t>
            </a:r>
          </a:p>
          <a:p>
            <a:pPr lvl="1" algn="just"/>
            <a:r>
              <a:rPr lang="es-ES" dirty="0"/>
              <a:t>Si hay varios centros, unos con representación y otros no, se aplicará el criterio anterior donde no hubiera representación. La comisión entonces contará con un máximo de 13 miembros por cada una de las partes.</a:t>
            </a:r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3AF650E-DC23-4266-AF3C-8CEE0617CF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r="22264" b="2"/>
          <a:stretch/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FB95252-8D63-4B59-9EC1-24138196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19CF5A2-44B5-4F1D-88C6-62425A970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1760A57-8664-4168-8B3C-B075736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041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3E1E6C-D35F-42A6-8F5D-F0B32C4A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b="1" dirty="0"/>
              <a:t>CONTENIDOS DEL REGLAMENTO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BCC0A52-4630-4189-9EC1-03E4512A9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s-ES" dirty="0"/>
              <a:t>Procedimiento de negociación del Plan de Igualdad.</a:t>
            </a:r>
          </a:p>
          <a:p>
            <a:r>
              <a:rPr lang="es-ES" dirty="0"/>
              <a:t>Competencias de la comisión negociadora.</a:t>
            </a:r>
          </a:p>
          <a:p>
            <a:r>
              <a:rPr lang="es-ES" dirty="0"/>
              <a:t>Contenido del diagnóstico de situación, previo a la elaboración del Plan de Igualdad.</a:t>
            </a:r>
          </a:p>
          <a:p>
            <a:pPr lvl="1"/>
            <a:r>
              <a:rPr lang="es-ES" dirty="0"/>
              <a:t>Determinará la magnitud de las desigualdades existentes</a:t>
            </a:r>
          </a:p>
          <a:p>
            <a:pPr lvl="1"/>
            <a:r>
              <a:rPr lang="es-ES" dirty="0"/>
              <a:t>La infrarrepresentación de personas de un sexo determinado en determinados puestos jerárquicos.</a:t>
            </a:r>
          </a:p>
          <a:p>
            <a:r>
              <a:rPr lang="es-ES" dirty="0"/>
              <a:t>Determina el contenido mínimo de los planes de igualdad.</a:t>
            </a:r>
          </a:p>
          <a:p>
            <a:r>
              <a:rPr lang="es-ES" dirty="0"/>
              <a:t>Vigencia, seguimiento, evaluación y revisión del Plan</a:t>
            </a:r>
          </a:p>
          <a:p>
            <a:pPr lvl="1"/>
            <a:r>
              <a:rPr lang="es-ES" dirty="0"/>
              <a:t>Máximo de 4 años de vigencia.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E359F3-9C6F-4401-AE6A-F993DC72B9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r="22264" b="2"/>
          <a:stretch/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FAB92B9-3E28-450F-94DE-52FE2B74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24/09/2020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ADC891B-D734-43A0-88F6-1F0395B3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Juan Pañella Martí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996EA0C-0CB8-4C2F-99AC-FD73EBEC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9B3B-0FF2-4D6C-99E9-AAB899B99665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12299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939</Words>
  <Application>Microsoft Office PowerPoint</Application>
  <PresentationFormat>Personalizado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Retrospección</vt:lpstr>
      <vt:lpstr> ACUERDO PARA EL DESARROLLO DEL REGLAMENTO DE LOS PLANES DE IGUALDAD    Y SU REGISTRO</vt:lpstr>
      <vt:lpstr>OBJETO  DEL REGLAMENTO</vt:lpstr>
      <vt:lpstr>EMPRESAS OBLIGADAS</vt:lpstr>
      <vt:lpstr>EMPRESAS OBLIGADAS A ELABORAR PLAN DE IGUALDAD</vt:lpstr>
      <vt:lpstr>CUANTIFICACIÓN NÚMERO PERSONAS TRABAJADORAS DE LA EMPRESA</vt:lpstr>
      <vt:lpstr>PLAZO PARA NEGOCIAR PLAN DE IGUALDAD</vt:lpstr>
      <vt:lpstr>SUJETOS LEGÍTIMOS PARA NEGOCIAR PLAN DE IGUALDAD</vt:lpstr>
      <vt:lpstr>EMPRESAS SIN REPRESENTACIÓN SINDICAL</vt:lpstr>
      <vt:lpstr>CONTENIDOS DEL REGLAMENTO</vt:lpstr>
      <vt:lpstr>REGISTRO DE LOS PLANES DE IGUALDAD.</vt:lpstr>
      <vt:lpstr>GUÍAS Y PROTOCOLOS DE BUENAS PRÁCTICAS</vt:lpstr>
      <vt:lpstr>PLAZOS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REGLAMENTO DE LOS PLANES DE IGUALDAD Y SU REGISTRO</dc:title>
  <dc:creator>Juan Pañella</dc:creator>
  <cp:lastModifiedBy>Juan Pañella</cp:lastModifiedBy>
  <cp:revision>13</cp:revision>
  <dcterms:created xsi:type="dcterms:W3CDTF">2020-09-22T11:03:42Z</dcterms:created>
  <dcterms:modified xsi:type="dcterms:W3CDTF">2020-09-29T10:33:46Z</dcterms:modified>
</cp:coreProperties>
</file>